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60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706" autoAdjust="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7995C9B-6406-4A12-B0B6-DE594448AADB}" type="datetimeFigureOut">
              <a:rPr lang="ru-RU" smtClean="0"/>
              <a:pPr/>
              <a:t>07.12.2009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22EFCFD-6614-4F6E-ACE0-BFC8FF3D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ru.wikipedia.org/wiki/1901" TargetMode="External"/><Relationship Id="rId7" Type="http://schemas.openxmlformats.org/officeDocument/2006/relationships/hyperlink" Target="http://ru.wikipedia.org/wiki/%D0%90%D0%BD%D0%B4%D1%80%D0%B5%D0%B5%D0%B2%D0%B0,_%D0%9C%D0%B0%D1%80%D0%B8%D1%8F_%D0%A4%D1%91%D0%B4%D0%BE%D1%80%D0%BE%D0%B2%D0%BD%D0%B0" TargetMode="External"/><Relationship Id="rId2" Type="http://schemas.openxmlformats.org/officeDocument/2006/relationships/hyperlink" Target="http://ru.wikipedia.org/wiki/%D0%A2%D1%80%D0%B8_%D1%81%D0%B5%D1%81%D1%82%D1%80%D1%8B_(%D0%BF%D1%8C%D0%B5%D1%81%D0%B0)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ru.wikipedia.org/wiki/%D0%9A%D0%BD%D0%B8%D0%BF%D0%BF%D0%B5%D1%80-%D0%A7%D0%B5%D1%85%D0%BE%D0%B2%D0%B0,_%D0%9E%D0%BB%D1%8C%D0%B3%D0%B0_%D0%9B%D0%B5%D0%BE%D0%BD%D0%B0%D1%80%D0%B4%D0%BE%D0%B2%D0%BD%D0%B0" TargetMode="External"/><Relationship Id="rId5" Type="http://schemas.openxmlformats.org/officeDocument/2006/relationships/hyperlink" Target="http://ru.wikipedia.org/wiki/%D0%A1%D0%B0%D0%B2%D0%B8%D1%86%D0%BA%D0%B0%D1%8F,_%D0%9C%D0%B0%D1%80%D0%B3%D0%B0%D1%80%D0%B8%D1%82%D0%B0_%D0%93%D0%B5%D0%BE%D1%80%D0%B3%D0%B8%D0%B5%D0%B2%D0%BD%D0%B0" TargetMode="External"/><Relationship Id="rId4" Type="http://schemas.openxmlformats.org/officeDocument/2006/relationships/hyperlink" Target="http://ru.wikipedia.org/wiki/%D0%9C%D0%BE%D1%81%D0%BA%D0%BE%D0%B2%D1%81%D0%BA%D0%B8%D0%B9_%D1%85%D1%83%D0%B4%D0%BE%D0%B6%D0%B5%D1%81%D1%82%D0%B2%D0%B5%D0%BD%D0%BD%D1%8B%D0%B9_%D1%82%D0%B5%D0%B0%D1%82%D1%8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1%D0%B0%D1%80%D1%8B%D1%88%D0%B5%D0%B2,_%D0%AF%D1%80%D0%BE%D1%81%D0%BB%D0%B0%D0%B2_%D0%9F%D0%B0%D0%B2%D0%BB%D0%BE%D0%B2%D0%B8%D1%87" TargetMode="External"/><Relationship Id="rId2" Type="http://schemas.openxmlformats.org/officeDocument/2006/relationships/hyperlink" Target="http://ru.wikipedia.org/wiki/%D0%9C%D0%B0%D0%BB%D1%8B%D0%B9_%D1%82%D0%B5%D0%B0%D1%82%D1%80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://ru.wikipedia.org/wiki/%D0%9C%D1%83%D1%80%D0%B0%D0%B2%D1%8C%D1%91%D0%B2%D0%B0,_%D0%98%D1%80%D0%B8%D0%BD%D0%B0_%D0%92%D0%B0%D0%B4%D0%B8%D0%BC%D0%BE%D0%B2%D0%BD%D0%B0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3108" y="142852"/>
            <a:ext cx="6172200" cy="264320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400" dirty="0" smtClean="0"/>
              <a:t>Общая характеристика русской драмы </a:t>
            </a:r>
            <a:r>
              <a:rPr lang="en-US" sz="4400" dirty="0" smtClean="0"/>
              <a:t>XIX </a:t>
            </a:r>
            <a:r>
              <a:rPr lang="ru-RU" sz="4400" dirty="0" smtClean="0"/>
              <a:t>века 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2928934"/>
            <a:ext cx="6172200" cy="207170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Новаторство </a:t>
            </a:r>
            <a:r>
              <a:rPr lang="ru-RU" sz="4400" dirty="0" smtClean="0">
                <a:solidFill>
                  <a:schemeClr val="tx1"/>
                </a:solidFill>
              </a:rPr>
              <a:t>             А.Н</a:t>
            </a:r>
            <a:r>
              <a:rPr lang="ru-RU" sz="4400" dirty="0" smtClean="0">
                <a:solidFill>
                  <a:schemeClr val="tx1"/>
                </a:solidFill>
              </a:rPr>
              <a:t>. Островского и А.П. Чехова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4744" y="5143512"/>
            <a:ext cx="5286380" cy="14773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«Драма родилась на площади и составляла увеселение народное. Народ… требует занимательности, действия… сильных ощущений</a:t>
            </a:r>
            <a:r>
              <a:rPr lang="ru-RU" dirty="0" smtClean="0"/>
              <a:t>»</a:t>
            </a:r>
          </a:p>
          <a:p>
            <a:pPr algn="r"/>
            <a:r>
              <a:rPr lang="ru-RU" dirty="0" smtClean="0"/>
              <a:t>А.С Пушкин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4429156" cy="48936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Под воздействием общественной борьбы водевиль изменялся в своем содержании.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По </a:t>
            </a:r>
            <a:r>
              <a:rPr lang="ru-RU" sz="2400" dirty="0" smtClean="0"/>
              <a:t>характеру сюжетов его развитие шло от </a:t>
            </a:r>
            <a:r>
              <a:rPr lang="ru-RU" sz="2400" u="sng" dirty="0" err="1" smtClean="0"/>
              <a:t>любовно-эротическкого</a:t>
            </a:r>
            <a:r>
              <a:rPr lang="ru-RU" sz="2400" u="sng" dirty="0" smtClean="0"/>
              <a:t> </a:t>
            </a:r>
            <a:r>
              <a:rPr lang="ru-RU" sz="2400" dirty="0" smtClean="0"/>
              <a:t>(</a:t>
            </a:r>
            <a:r>
              <a:rPr lang="ru-RU" sz="2400" i="1" dirty="0" smtClean="0"/>
              <a:t>А.А. </a:t>
            </a:r>
            <a:r>
              <a:rPr lang="ru-RU" sz="2400" i="1" dirty="0" err="1" smtClean="0"/>
              <a:t>Шаховский</a:t>
            </a:r>
            <a:r>
              <a:rPr lang="ru-RU" sz="2400" i="1" dirty="0" smtClean="0"/>
              <a:t>, Н.И. Хмельницкий, А.И. Писарев</a:t>
            </a:r>
            <a:r>
              <a:rPr lang="ru-RU" sz="2400" dirty="0" smtClean="0"/>
              <a:t>) </a:t>
            </a:r>
            <a:r>
              <a:rPr lang="ru-RU" sz="2400" u="sng" dirty="0" smtClean="0"/>
              <a:t>к бытовому </a:t>
            </a:r>
            <a:r>
              <a:rPr lang="ru-RU" sz="2400" dirty="0" smtClean="0"/>
              <a:t>(</a:t>
            </a:r>
            <a:r>
              <a:rPr lang="ru-RU" sz="2400" i="1" dirty="0" smtClean="0"/>
              <a:t>П.А. </a:t>
            </a:r>
            <a:r>
              <a:rPr lang="ru-RU" sz="2400" i="1" dirty="0" err="1" smtClean="0"/>
              <a:t>Карыгин</a:t>
            </a:r>
            <a:r>
              <a:rPr lang="ru-RU" sz="2400" i="1" dirty="0" smtClean="0"/>
              <a:t>, Ф.А. Кони</a:t>
            </a:r>
            <a:r>
              <a:rPr lang="ru-RU" sz="2400" dirty="0" smtClean="0"/>
              <a:t>). </a:t>
            </a:r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5286380" y="2571744"/>
            <a:ext cx="3286132" cy="30469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Но композиционно он оставался по преимуществу </a:t>
            </a:r>
            <a:r>
              <a:rPr lang="ru-RU" sz="2400" u="sng" dirty="0" smtClean="0">
                <a:solidFill>
                  <a:prstClr val="black"/>
                </a:solidFill>
              </a:rPr>
              <a:t>стандартным</a:t>
            </a:r>
            <a:r>
              <a:rPr lang="ru-RU" sz="2400" dirty="0" smtClean="0">
                <a:solidFill>
                  <a:prstClr val="black"/>
                </a:solidFill>
              </a:rPr>
              <a:t>, опирающимся на примитивные средства внешнего комизма.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000240"/>
            <a:ext cx="4572000" cy="45243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dirty="0" smtClean="0"/>
              <a:t>Утверждению </a:t>
            </a:r>
            <a:r>
              <a:rPr lang="ru-RU" sz="2400" dirty="0" smtClean="0"/>
              <a:t>в театре реалистической и национальной самобытности особенно много содействовали гоголевские принципы, так четко сказавшиеся в практике </a:t>
            </a:r>
            <a:r>
              <a:rPr lang="ru-RU" sz="2400" i="1" u="sng" dirty="0" smtClean="0"/>
              <a:t>«натуральной школы»</a:t>
            </a:r>
            <a:r>
              <a:rPr lang="ru-RU" sz="2400" dirty="0" smtClean="0"/>
              <a:t>.  Ярчайшим выразителем этих принципов в области  драматургии и явился </a:t>
            </a:r>
            <a:r>
              <a:rPr lang="ru-RU" sz="2400" b="1" i="1" dirty="0" smtClean="0"/>
              <a:t>Островский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00364" y="142852"/>
            <a:ext cx="5572132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 </a:t>
            </a:r>
            <a:r>
              <a:rPr lang="ru-RU" sz="2400" dirty="0" err="1" smtClean="0"/>
              <a:t>постдекабристскую</a:t>
            </a:r>
            <a:r>
              <a:rPr lang="ru-RU" sz="2400" dirty="0" smtClean="0"/>
              <a:t> пору в театральном репертуаре наряду с водевилем огромной популярностью пользовалась </a:t>
            </a:r>
            <a:r>
              <a:rPr lang="ru-RU" sz="2400" i="1" u="sng" dirty="0" smtClean="0"/>
              <a:t>мелодрама</a:t>
            </a:r>
            <a:r>
              <a:rPr lang="ru-RU" sz="2400" dirty="0" smtClean="0"/>
              <a:t>.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3" y="2049990"/>
            <a:ext cx="3786213" cy="466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571604" y="142852"/>
            <a:ext cx="5643602" cy="181588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Александр Николаевич Островский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31 марта (12 апреля) 1823 — 2 (14) июня 1886) 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Новаторство Островского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dirty="0" smtClean="0"/>
              <a:t>Самоотверженный труд, сопутствовавший драматургу на протяжении всей его жизни, ознаменовался блестящими результатами.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Именно </a:t>
            </a:r>
            <a:r>
              <a:rPr lang="ru-RU" i="1" dirty="0" smtClean="0"/>
              <a:t>А.Н.Островский</a:t>
            </a:r>
            <a:r>
              <a:rPr lang="ru-RU" dirty="0" smtClean="0"/>
              <a:t> своими драматическими шедеврами довершил создание русского национально-самобытного театра, начатое </a:t>
            </a:r>
            <a:r>
              <a:rPr lang="ru-RU" i="1" dirty="0" smtClean="0"/>
              <a:t>Фонвизиным, </a:t>
            </a:r>
            <a:r>
              <a:rPr lang="ru-RU" i="1" dirty="0" err="1" smtClean="0"/>
              <a:t>Грибоедовым</a:t>
            </a:r>
            <a:r>
              <a:rPr lang="ru-RU" i="1" dirty="0" smtClean="0"/>
              <a:t> и Гоголем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Роль </a:t>
            </a:r>
            <a:r>
              <a:rPr lang="ru-RU" i="1" dirty="0" smtClean="0"/>
              <a:t>Островского</a:t>
            </a:r>
            <a:r>
              <a:rPr lang="ru-RU" dirty="0" smtClean="0"/>
              <a:t>, первостепенного писателя, корифея национально-самобытной драматургии, была признана всей прогрессивной общественностью еще при его жизни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i="1" dirty="0" smtClean="0"/>
              <a:t>Гончаров</a:t>
            </a:r>
            <a:r>
              <a:rPr lang="ru-RU" dirty="0" smtClean="0"/>
              <a:t> писал: "</a:t>
            </a:r>
            <a:r>
              <a:rPr lang="ru-RU" i="1" u="sng" dirty="0" smtClean="0"/>
              <a:t>Островский бесспорно самый крупный талант в современной литературе</a:t>
            </a:r>
            <a:r>
              <a:rPr lang="ru-RU" dirty="0" smtClean="0"/>
              <a:t>!"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6143668" cy="30469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Новаторство </a:t>
            </a:r>
            <a:r>
              <a:rPr lang="ru-RU" sz="2400" i="1" dirty="0" smtClean="0"/>
              <a:t>Островского</a:t>
            </a:r>
            <a:r>
              <a:rPr lang="ru-RU" sz="2400" dirty="0" smtClean="0"/>
              <a:t> сказалось не только в том, что он круто повернул драматургию и театр к жизни, к ее </a:t>
            </a:r>
            <a:r>
              <a:rPr lang="ru-RU" sz="2400" u="sng" dirty="0" smtClean="0"/>
              <a:t>актуальным социально-нравственным проблемам</a:t>
            </a:r>
            <a:r>
              <a:rPr lang="ru-RU" sz="2400" dirty="0" smtClean="0"/>
              <a:t>, но и в том, что он писал свои пьесы </a:t>
            </a:r>
            <a:r>
              <a:rPr lang="ru-RU" sz="2400" u="sng" dirty="0" smtClean="0"/>
              <a:t>во имя народа и для народа</a:t>
            </a:r>
            <a:r>
              <a:rPr lang="ru-RU" sz="2400" dirty="0" smtClean="0"/>
              <a:t>. И народ благодарно принял его драматургию.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3286124"/>
            <a:ext cx="7643866" cy="3416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Руководствуясь пламенно-патриотическими намерениями, </a:t>
            </a:r>
            <a:r>
              <a:rPr lang="ru-RU" sz="2400" i="1" dirty="0" smtClean="0"/>
              <a:t>Островский</a:t>
            </a:r>
            <a:r>
              <a:rPr lang="ru-RU" sz="2400" dirty="0" smtClean="0"/>
              <a:t> писал в дирекцию императорских театров многочисленные докладные записки, в которых предлагал конкретные </a:t>
            </a:r>
            <a:r>
              <a:rPr lang="ru-RU" sz="2400" u="sng" dirty="0" smtClean="0"/>
              <a:t>меры преобразования театра</a:t>
            </a:r>
            <a:r>
              <a:rPr lang="ru-RU" sz="2400" dirty="0" smtClean="0"/>
              <a:t>, превращения его в школу общественных нравов. Этими записками пренебрегали, им не давали </a:t>
            </a:r>
            <a:r>
              <a:rPr lang="ru-RU" sz="2400" dirty="0" smtClean="0"/>
              <a:t>ходу, но он, </a:t>
            </a:r>
            <a:r>
              <a:rPr lang="ru-RU" sz="2400" dirty="0" smtClean="0"/>
              <a:t>не жалея никаких сил, продолжал отстаивать свои идеи. 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714380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Театральные принципы великого драматурга были осуществлены и продолжены в системе </a:t>
            </a:r>
            <a:r>
              <a:rPr lang="ru-RU" sz="2400" i="1" dirty="0" smtClean="0"/>
              <a:t>К. С. Станиславского</a:t>
            </a:r>
            <a:r>
              <a:rPr lang="ru-RU" sz="2400" dirty="0" smtClean="0"/>
              <a:t>, они получили свое дальнейшее развитие в российском театре.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785926"/>
            <a:ext cx="5572164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Великое творческое наследие </a:t>
            </a:r>
            <a:r>
              <a:rPr lang="ru-RU" sz="2400" i="1" dirty="0" smtClean="0"/>
              <a:t>Островского</a:t>
            </a:r>
            <a:r>
              <a:rPr lang="ru-RU" sz="2400" dirty="0" smtClean="0"/>
              <a:t>, оказавшее огромное влияние </a:t>
            </a:r>
            <a:r>
              <a:rPr lang="ru-RU" sz="2400" dirty="0" smtClean="0"/>
              <a:t>на: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 </a:t>
            </a:r>
            <a:r>
              <a:rPr lang="ru-RU" sz="2400" dirty="0" smtClean="0"/>
              <a:t>развитие отечественной драматургии и </a:t>
            </a:r>
            <a:r>
              <a:rPr lang="ru-RU" sz="2400" dirty="0" smtClean="0"/>
              <a:t>сцены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на </a:t>
            </a:r>
            <a:r>
              <a:rPr lang="ru-RU" sz="2400" dirty="0" smtClean="0"/>
              <a:t>драматическое и сценическое искусство </a:t>
            </a:r>
            <a:r>
              <a:rPr lang="ru-RU" sz="2400" dirty="0" smtClean="0"/>
              <a:t>вообще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4714884"/>
            <a:ext cx="7786742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Оно сохраняет </a:t>
            </a:r>
            <a:r>
              <a:rPr lang="ru-RU" sz="2400" dirty="0" smtClean="0"/>
              <a:t>и еще долго будет сохранять значение замечательного, ничем не заменимого учебника жизни, доставляя читателям и зрителям истинное эстетическое наслаждение. 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467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/>
              <a:t>ТЕАТР ОСТРОВСКОГО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571612"/>
            <a:ext cx="7467600" cy="48737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i="1" dirty="0" smtClean="0"/>
              <a:t>Александру Николаевичу Островскому</a:t>
            </a:r>
            <a:r>
              <a:rPr lang="ru-RU" dirty="0" smtClean="0"/>
              <a:t> обязан своим рождением </a:t>
            </a:r>
            <a:r>
              <a:rPr lang="ru-RU" u="sng" dirty="0" smtClean="0"/>
              <a:t>русский национальный театр</a:t>
            </a:r>
          </a:p>
          <a:p>
            <a:endParaRPr lang="ru-RU" dirty="0" smtClean="0"/>
          </a:p>
          <a:p>
            <a:r>
              <a:rPr lang="ru-RU" dirty="0" smtClean="0"/>
              <a:t>Он сумел </a:t>
            </a:r>
            <a:r>
              <a:rPr lang="ru-RU" dirty="0" smtClean="0"/>
              <a:t>совершить в области драматургии такой же прорыв, какой </a:t>
            </a:r>
            <a:r>
              <a:rPr lang="ru-RU" i="1" dirty="0" smtClean="0"/>
              <a:t>Пушкин, Гоголь, Лермонтов</a:t>
            </a:r>
            <a:r>
              <a:rPr lang="ru-RU" dirty="0" smtClean="0"/>
              <a:t> совершили в области поэзии и прозы.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b="1" dirty="0" smtClean="0"/>
              <a:t>«театр Островского» </a:t>
            </a:r>
            <a:r>
              <a:rPr lang="ru-RU" b="1" dirty="0" smtClean="0"/>
              <a:t>=</a:t>
            </a:r>
            <a:r>
              <a:rPr lang="ru-RU" b="1" dirty="0" smtClean="0"/>
              <a:t> «русский театр»</a:t>
            </a:r>
            <a:endParaRPr lang="ru-RU" b="1" dirty="0" smtClean="0"/>
          </a:p>
          <a:p>
            <a:endParaRPr lang="ru-RU" u="sng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4000528" cy="41549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Clr>
                <a:srgbClr val="FD8603"/>
              </a:buClr>
              <a:buFont typeface="Courier New" pitchFamily="49" charset="0"/>
              <a:buChar char="o"/>
            </a:pPr>
            <a:r>
              <a:rPr lang="ru-RU" sz="2200" dirty="0" smtClean="0"/>
              <a:t>Сущность театра </a:t>
            </a:r>
            <a:r>
              <a:rPr lang="ru-RU" sz="2200" i="1" dirty="0" smtClean="0"/>
              <a:t>Островского </a:t>
            </a:r>
            <a:r>
              <a:rPr lang="ru-RU" sz="2200" dirty="0" smtClean="0"/>
              <a:t>заключается в отсутствии экстремальных ситуаций и противодействия актёрскому нутру. </a:t>
            </a:r>
            <a:endParaRPr lang="ru-RU" sz="2200" dirty="0" smtClean="0"/>
          </a:p>
          <a:p>
            <a:pPr algn="ctr"/>
            <a:endParaRPr lang="ru-RU" sz="2200" dirty="0" smtClean="0"/>
          </a:p>
          <a:p>
            <a:pPr algn="ctr">
              <a:buClr>
                <a:srgbClr val="FD8603"/>
              </a:buClr>
              <a:buFont typeface="Courier New" pitchFamily="49" charset="0"/>
              <a:buChar char="o"/>
            </a:pPr>
            <a:r>
              <a:rPr lang="ru-RU" sz="2200" dirty="0" smtClean="0"/>
              <a:t>В его </a:t>
            </a:r>
            <a:r>
              <a:rPr lang="ru-RU" sz="2200" dirty="0" smtClean="0"/>
              <a:t>пьесах </a:t>
            </a:r>
            <a:r>
              <a:rPr lang="ru-RU" sz="2200" dirty="0" smtClean="0"/>
              <a:t>изображаются </a:t>
            </a:r>
            <a:r>
              <a:rPr lang="ru-RU" sz="2200" dirty="0" smtClean="0"/>
              <a:t>обычные ситуации с обычными людьми, драмы которых уходят в быт и человеческую психологию.</a:t>
            </a:r>
            <a:endParaRPr lang="ru-RU" sz="2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4876" y="3214686"/>
            <a:ext cx="4000496" cy="34778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Clr>
                <a:srgbClr val="FD8603"/>
              </a:buClr>
              <a:buFont typeface="Courier New" pitchFamily="49" charset="0"/>
              <a:buChar char="o"/>
            </a:pPr>
            <a:r>
              <a:rPr lang="ru-RU" sz="2200" dirty="0" smtClean="0"/>
              <a:t>Текст островского обладает каким-то почти физическим качеством заразительности, запоминаемости</a:t>
            </a:r>
            <a:r>
              <a:rPr lang="ru-RU" sz="2200" dirty="0" smtClean="0"/>
              <a:t>.</a:t>
            </a:r>
          </a:p>
          <a:p>
            <a:pPr algn="ctr"/>
            <a:endParaRPr lang="ru-RU" sz="2200" dirty="0" smtClean="0"/>
          </a:p>
          <a:p>
            <a:pPr algn="ctr">
              <a:buClr>
                <a:srgbClr val="FD8603"/>
              </a:buClr>
              <a:buFont typeface="Courier New" pitchFamily="49" charset="0"/>
              <a:buChar char="o"/>
            </a:pPr>
            <a:r>
              <a:rPr lang="ru-RU" sz="2200" dirty="0" smtClean="0"/>
              <a:t> </a:t>
            </a:r>
            <a:r>
              <a:rPr lang="ru-RU" sz="2200" dirty="0" smtClean="0"/>
              <a:t>Он как бы был рассчитан на то, чтобы публика, расходясь из театра, уносила эти фразы с собой, перебрасывалась ими.</a:t>
            </a:r>
            <a:endParaRPr lang="ru-RU" sz="2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dirty="0" smtClean="0"/>
              <a:t>Основные идеи реформы театра: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театр должен быть построен на условностях (есть 4-я стена, отделяющая зрителей от актёров</a:t>
            </a:r>
            <a:r>
              <a:rPr lang="ru-RU" dirty="0" smtClean="0"/>
              <a:t>);</a:t>
            </a:r>
          </a:p>
          <a:p>
            <a:endParaRPr lang="ru-RU" dirty="0" smtClean="0"/>
          </a:p>
          <a:p>
            <a:r>
              <a:rPr lang="ru-RU" dirty="0" smtClean="0"/>
              <a:t>неизменность отношения к языку: мастерство речевых характеристик, выражающих почти все о героях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ставка на всю труппу, а не на одного актёра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«люди ходят смотреть игру, а не самую пьесу — её можно и прочитать».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45720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dirty="0" smtClean="0"/>
              <a:t>Театр Островского требовал новой сценической эстетики, новых актёров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714488"/>
            <a:ext cx="4572032" cy="3416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В соответствии с этим Островский создает актёрский ансамбль, в который входят такие актёры, </a:t>
            </a:r>
            <a:r>
              <a:rPr lang="ru-RU" sz="2400" dirty="0" smtClean="0"/>
              <a:t>как: 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i="1" dirty="0" smtClean="0"/>
              <a:t>Александр</a:t>
            </a:r>
            <a:r>
              <a:rPr lang="ru-RU" sz="2400" dirty="0" smtClean="0"/>
              <a:t> </a:t>
            </a:r>
            <a:r>
              <a:rPr lang="ru-RU" sz="2400" i="1" dirty="0" smtClean="0"/>
              <a:t>Мартынов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i="1" dirty="0" smtClean="0"/>
              <a:t>Сергей Васильев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i="1" dirty="0" smtClean="0"/>
              <a:t>Евгений Самойлов 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i="1" dirty="0" err="1" smtClean="0"/>
              <a:t>Пров</a:t>
            </a:r>
            <a:r>
              <a:rPr lang="ru-RU" sz="2400" i="1" dirty="0" smtClean="0"/>
              <a:t> Садовский</a:t>
            </a:r>
            <a:endParaRPr lang="ru-RU" sz="2400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286380" y="214290"/>
            <a:ext cx="3071834" cy="542928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Естественно, что нововведения встречали противников. Им был, например, Щепкин. Драматургия Островского требовала от актёра отрешенности от своей личности, чего М. С. Щепкин, не делал.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467600" cy="2357454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Истоки русской прогрессивной драматургии, в русле которой возникло творчество </a:t>
            </a:r>
            <a:r>
              <a:rPr lang="ru-RU" sz="1800" i="1" dirty="0" smtClean="0">
                <a:solidFill>
                  <a:schemeClr val="tx1"/>
                </a:solidFill>
              </a:rPr>
              <a:t>А.Н.Островского и А.П. Чехова</a:t>
            </a:r>
            <a:r>
              <a:rPr lang="ru-RU" sz="1800" dirty="0" smtClean="0">
                <a:solidFill>
                  <a:schemeClr val="tx1"/>
                </a:solidFill>
              </a:rPr>
              <a:t>, - в народном театре. 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Отечественный народный театр располагает широким  репертуаром, состоящим из :</a:t>
            </a:r>
            <a:br>
              <a:rPr lang="ru-RU" sz="1800" dirty="0" smtClean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42910" y="3071810"/>
            <a:ext cx="7467600" cy="34290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скоморошьих игрищ, интермедий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800" b="0" i="0" u="none" strike="noStrike" kern="1200" cap="sm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комедийных похождений Петрушки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800" b="0" i="0" u="none" strike="noStrike" kern="1200" cap="sm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райка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800" b="0" i="0" u="none" strike="noStrike" kern="1200" cap="sm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балаганных прибауток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800" b="0" i="0" u="none" strike="noStrike" kern="1200" cap="sm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«медвежьих» комедий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800" b="0" i="0" u="none" strike="noStrike" kern="1200" cap="sm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драматических произведений самых разных жанров. </a:t>
            </a:r>
            <a:br>
              <a:rPr kumimoji="0" lang="ru-RU" sz="18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800" b="0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1714488"/>
            <a:ext cx="6929486" cy="107157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/>
              <a:t>«Моя </a:t>
            </a:r>
            <a:r>
              <a:rPr lang="ru-RU" sz="2400" dirty="0" smtClean="0"/>
              <a:t>задача – служить русскому драматическому искусству. Я – все: и академия, и меценат, и </a:t>
            </a:r>
            <a:r>
              <a:rPr lang="ru-RU" sz="2400" dirty="0" smtClean="0"/>
              <a:t>защита».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3372" y="4071942"/>
            <a:ext cx="4600580" cy="56881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Александр Николаевич Островский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285992"/>
            <a:ext cx="3143272" cy="387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85918" y="500042"/>
            <a:ext cx="6929486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Новаторство драматургии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Антона Павловича </a:t>
            </a:r>
            <a:r>
              <a:rPr lang="ru-RU" sz="4000" dirty="0" smtClean="0"/>
              <a:t>Чехова</a:t>
            </a:r>
            <a:endParaRPr lang="ru-RU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>
            <a:spLocks noChangeArrowheads="1"/>
          </p:cNvSpPr>
          <p:nvPr/>
        </p:nvSpPr>
        <p:spPr>
          <a:xfrm>
            <a:off x="357158" y="285728"/>
            <a:ext cx="8329642" cy="62674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Чехов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написал не очень много пьес.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Еще в конце 70-х гг. он создал пьесу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«Безотцовщина»,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1886 г. пишет одноактные пьесы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«О вреде табака»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«Лебединая песня».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Первой серьезной пьесой стала пьеса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«Иванов»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(1887). Затем последовали водевили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«Медведь»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«Предложение»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(1887),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«Свадьба»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(1889),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«Юбилей»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(1891).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Пьеса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«Леший»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(1889) была переработана в 1897 г. И получила название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«Дядя Ваня».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1896 г.была создана знаменитая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«Чайка».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Затем последовали пьесы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«Три сестры»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(1901) 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«Вишневый сад»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(1904).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57158" y="214290"/>
            <a:ext cx="8115328" cy="31813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Среди драматического наследия 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Чехова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его одноактные пьесы. Однако он не продолжает русскую </a:t>
            </a:r>
            <a:r>
              <a:rPr kumimoji="0" lang="ru-RU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водевильную традицию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а разрушает ее, выдвигает свое представление о водевильном жанре. 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Прежде всего драматург пытается сделать водевильную тематику более широкой. Принципиальное отличие чеховских одноактных пьес в том, что они являются не комедиями положения, а </a:t>
            </a:r>
            <a:r>
              <a:rPr kumimoji="0" lang="ru-RU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комедиями характеров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3786190"/>
            <a:ext cx="6286544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Героями чеховских драматических миниатюр всегда являются не условные маски, а представители определенной социальной среды, наделенные индивидуальными чертами человеческого характера, - </a:t>
            </a:r>
            <a:r>
              <a:rPr lang="ru-RU" sz="2400" u="sng" dirty="0" smtClean="0"/>
              <a:t>живые человеческие индивидуальности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Picture 2" descr="E:\Маринка\Чехов\078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3786190"/>
            <a:ext cx="1785950" cy="2704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14282" y="214290"/>
            <a:ext cx="8229600" cy="621510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Новаторство драматических произведений: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Отсутствие борьбы-интриги («бессюжетность»)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Наличие в пьесе какого-нибудь «события», отодвигающего на второй план ровное, повседневное бытовое течение жизни и вокруг которого  концентрировалась «борьба воль» действующих лиц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Чехов сказал о своих рассказах , что в них есть только начало и конец, а «середка отсутствует».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Событийная острота той или иной сюжетной линии не определяет ее роли  и значения в сюжетной структуре пьесы. В его пьесах так много не свершившихся или свершившихся за сценой событий. С другой стороны, такие элементы сценического действия, как бытовые разговоры, казалось бы, на совершенно случайные темы у Чехова несут в себе гораздую большую драматическую энергию, чем драматическое событие в собственном смысле этого слова.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Чехов стремиться показать коренное неустройство жизни, не те или иные отступления от нормы, а противоестественность принятой, господствующей нормы.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609600"/>
            <a:ext cx="8229600" cy="5791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Важнейшей особенностью чеховской драматургии, основой ее сценичности является постоянная внутренняя погруженность его героев в себя, постоянная их сосредоточенность вокруг своих главных мыслей и переживаний, составляющих их духовный лейтмотив, их лирическую тему в произведении. Постоянное выделение индивидуально типологических черт, составляющих определенно выраженный лейтмотив данного действующего лица.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Выделяют специфическую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двуплановость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речи действующих лиц, но она не является общим признаком специфической речи в театре 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Чехова.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57158" y="285728"/>
            <a:ext cx="8229600" cy="5105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основе </a:t>
            </a:r>
            <a:r>
              <a:rPr kumimoji="0" lang="ru-RU" sz="240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лирических</a:t>
            </a:r>
            <a:r>
              <a:rPr kumimoji="0" lang="ru-RU" sz="240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комедий</a:t>
            </a:r>
            <a:r>
              <a:rPr kumimoji="0" lang="ru-RU" sz="240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Чехова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лежит конфликт человека с окружающей средой или шире – со всем современным строем в целом, противоречащих самым естественным, неоспоримым свободолюбивым устремлениям человека.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Несоответствие героев идеалу, который утверждается в произведении, является наиболее общим, всеобъемлющим источником комического в драматургии 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Чехова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00034" y="214290"/>
            <a:ext cx="8229600" cy="22431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Новаторство 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Чехова-драматурга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опиралось на предшествующую реалистическую литературу, но имело прочные связи с современностью, которая и открыла перед ним  реальную возможность внести новый существенный вклад в развитие драматического искусства.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3071810"/>
            <a:ext cx="7429552" cy="31608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ru-RU" sz="2400" dirty="0" smtClean="0"/>
              <a:t>   Возникновение </a:t>
            </a:r>
            <a:r>
              <a:rPr lang="ru-RU" sz="2400" i="1" u="sng" dirty="0" smtClean="0"/>
              <a:t>театра Чехова </a:t>
            </a:r>
            <a:r>
              <a:rPr lang="ru-RU" sz="2400" dirty="0" smtClean="0"/>
              <a:t>оказалось возможным именно на рубеже </a:t>
            </a:r>
            <a:r>
              <a:rPr lang="en-US" sz="2400" dirty="0" smtClean="0"/>
              <a:t>XX</a:t>
            </a:r>
            <a:r>
              <a:rPr lang="ru-RU" sz="2400" dirty="0" smtClean="0"/>
              <a:t> века, когда в широких народных массах созрела и укрепилась уверенность в том, что жить дальше так нельзя, что нужно коренное изменение условий жизни. </a:t>
            </a:r>
            <a:endParaRPr lang="ru-RU" sz="2400" dirty="0" smtClean="0"/>
          </a:p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ru-RU" sz="2400" dirty="0" smtClean="0"/>
              <a:t>Эта </a:t>
            </a:r>
            <a:r>
              <a:rPr lang="ru-RU" sz="2400" dirty="0" smtClean="0"/>
              <a:t>мысль, основополагающая в творчестве </a:t>
            </a:r>
            <a:r>
              <a:rPr lang="ru-RU" sz="2400" i="1" dirty="0" smtClean="0"/>
              <a:t>Чехова</a:t>
            </a:r>
            <a:r>
              <a:rPr lang="ru-RU" sz="2400" dirty="0" smtClean="0"/>
              <a:t> в целом, легла в основу его драматургии. </a:t>
            </a:r>
            <a:endParaRPr lang="ru-RU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57158" y="214290"/>
            <a:ext cx="8229600" cy="2743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В преобразовании драматических форм 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Чеховым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улавливается две главные тенденции: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Своеобразная децентрализация пьесы , отказ от единодержавия героя, развязывания тугих узлов интриги,  стремительного  действия, диалога.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месте отрицаемого возникла новая система выразительных средств.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3286124"/>
            <a:ext cx="7643866" cy="290541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ru-RU" sz="2400" dirty="0" smtClean="0"/>
              <a:t>   Три </a:t>
            </a:r>
            <a:r>
              <a:rPr lang="ru-RU" sz="2400" dirty="0" smtClean="0"/>
              <a:t>классических единства он обогатил новыми: единством сквозного образа-символа, повторяющихся лейтмотивов, перекличек, единством поэтического строя и настроения. </a:t>
            </a:r>
            <a:endParaRPr lang="ru-RU" sz="2400" dirty="0" smtClean="0"/>
          </a:p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ru-RU" sz="2400" dirty="0" smtClean="0"/>
              <a:t> </a:t>
            </a:r>
            <a:r>
              <a:rPr lang="ru-RU" sz="2400" dirty="0" smtClean="0"/>
              <a:t>  </a:t>
            </a:r>
          </a:p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ru-RU" sz="2400" dirty="0" smtClean="0"/>
              <a:t> </a:t>
            </a:r>
            <a:r>
              <a:rPr lang="ru-RU" sz="2400" dirty="0" smtClean="0"/>
              <a:t>  Так</a:t>
            </a:r>
            <a:r>
              <a:rPr lang="ru-RU" sz="2400" dirty="0" smtClean="0"/>
              <a:t>, осуществляя «разрядку», он одновременно вносил и начала, придававшие пьесе новую -  скрытую – напряженность.</a:t>
            </a:r>
            <a:endParaRPr lang="ru-RU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29388" y="142852"/>
            <a:ext cx="2214578" cy="47149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dirty="0" smtClean="0"/>
              <a:t>Обложка первого отдельного издания пьесы </a:t>
            </a:r>
            <a:r>
              <a:rPr lang="ru-RU" sz="1800" dirty="0" smtClean="0">
                <a:hlinkClick r:id="rId2" tooltip="Три сестры (пьеса)"/>
              </a:rPr>
              <a:t>«Три сестры»</a:t>
            </a:r>
            <a:r>
              <a:rPr lang="ru-RU" sz="1800" dirty="0" smtClean="0"/>
              <a:t>(</a:t>
            </a:r>
            <a:r>
              <a:rPr lang="ru-RU" sz="1800" dirty="0" smtClean="0">
                <a:hlinkClick r:id="rId3" tooltip="1901"/>
              </a:rPr>
              <a:t>1901 г.</a:t>
            </a:r>
            <a:r>
              <a:rPr lang="ru-RU" sz="1800" dirty="0" smtClean="0"/>
              <a:t>) с портретами первых исполнительниц в </a:t>
            </a:r>
            <a:r>
              <a:rPr lang="ru-RU" sz="1800" dirty="0" smtClean="0">
                <a:hlinkClick r:id="rId4" tooltip="Московский художественный театр"/>
              </a:rPr>
              <a:t>Художественном театре</a:t>
            </a:r>
            <a:r>
              <a:rPr lang="ru-RU" sz="1800" dirty="0" smtClean="0"/>
              <a:t>: </a:t>
            </a:r>
            <a:r>
              <a:rPr lang="ru-RU" sz="1800" dirty="0" smtClean="0">
                <a:hlinkClick r:id="rId5" tooltip="Савицкая, Маргарита Георгиевна"/>
              </a:rPr>
              <a:t>М. Г. Савицкая</a:t>
            </a:r>
            <a:r>
              <a:rPr lang="ru-RU" sz="1800" dirty="0" smtClean="0"/>
              <a:t> (Ольга), </a:t>
            </a:r>
            <a:r>
              <a:rPr lang="ru-RU" sz="1800" dirty="0" smtClean="0">
                <a:hlinkClick r:id="rId6" tooltip="Книппер-Чехова, Ольга Леонардовна"/>
              </a:rPr>
              <a:t>О. Л. </a:t>
            </a:r>
            <a:r>
              <a:rPr lang="ru-RU" sz="1800" dirty="0" err="1" smtClean="0">
                <a:hlinkClick r:id="rId6" tooltip="Книппер-Чехова, Ольга Леонардовна"/>
              </a:rPr>
              <a:t>Книппер</a:t>
            </a:r>
            <a:r>
              <a:rPr lang="ru-RU" sz="1800" dirty="0" smtClean="0"/>
              <a:t> (Маша) и </a:t>
            </a:r>
            <a:r>
              <a:rPr lang="ru-RU" sz="1800" dirty="0" smtClean="0">
                <a:hlinkClick r:id="rId7" tooltip="Андреева, Мария Фёдоровна"/>
              </a:rPr>
              <a:t>М. Ф. Андреева</a:t>
            </a:r>
            <a:r>
              <a:rPr lang="ru-RU" sz="1800" dirty="0" smtClean="0"/>
              <a:t> (Ирина). </a:t>
            </a:r>
          </a:p>
          <a:p>
            <a:endParaRPr lang="ru-RU" sz="18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8"/>
          <a:srcRect t="12854" b="12854"/>
          <a:stretch>
            <a:fillRect/>
          </a:stretch>
        </p:blipFill>
        <p:spPr>
          <a:xfrm>
            <a:off x="428596" y="357166"/>
            <a:ext cx="5214942" cy="579438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214290"/>
            <a:ext cx="6172200" cy="1037106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Народному театру свойственна: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1857364"/>
            <a:ext cx="6643734" cy="451755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b="0" dirty="0" smtClean="0">
                <a:solidFill>
                  <a:schemeClr val="tx1"/>
                </a:solidFill>
              </a:rPr>
              <a:t>свойственна социально-заостренная тематика</a:t>
            </a:r>
          </a:p>
          <a:p>
            <a:pPr>
              <a:buFont typeface="Wingdings" pitchFamily="2" charset="2"/>
              <a:buChar char="Ø"/>
            </a:pPr>
            <a:r>
              <a:rPr lang="ru-RU" sz="2400" b="0" dirty="0" smtClean="0">
                <a:solidFill>
                  <a:schemeClr val="tx1"/>
                </a:solidFill>
              </a:rPr>
              <a:t> вольнолюбивая, обличительно-сатирическая и героико-патриотическая идейность</a:t>
            </a:r>
          </a:p>
          <a:p>
            <a:pPr>
              <a:buFont typeface="Wingdings" pitchFamily="2" charset="2"/>
              <a:buChar char="Ø"/>
            </a:pPr>
            <a:r>
              <a:rPr lang="ru-RU" sz="2400" b="0" dirty="0" smtClean="0">
                <a:solidFill>
                  <a:schemeClr val="tx1"/>
                </a:solidFill>
              </a:rPr>
              <a:t> глубокая конфликтность</a:t>
            </a:r>
          </a:p>
          <a:p>
            <a:pPr>
              <a:buFont typeface="Wingdings" pitchFamily="2" charset="2"/>
              <a:buChar char="Ø"/>
            </a:pPr>
            <a:r>
              <a:rPr lang="ru-RU" sz="2400" b="0" dirty="0" smtClean="0">
                <a:solidFill>
                  <a:schemeClr val="tx1"/>
                </a:solidFill>
              </a:rPr>
              <a:t> крупные, нередко гротесковые характеры</a:t>
            </a:r>
          </a:p>
          <a:p>
            <a:pPr>
              <a:buFont typeface="Wingdings" pitchFamily="2" charset="2"/>
              <a:buChar char="Ø"/>
            </a:pPr>
            <a:r>
              <a:rPr lang="ru-RU" sz="2400" b="0" dirty="0" smtClean="0">
                <a:solidFill>
                  <a:schemeClr val="tx1"/>
                </a:solidFill>
              </a:rPr>
              <a:t> четкая, ясная композиция</a:t>
            </a:r>
          </a:p>
          <a:p>
            <a:pPr>
              <a:buFont typeface="Wingdings" pitchFamily="2" charset="2"/>
              <a:buChar char="Ø"/>
            </a:pPr>
            <a:r>
              <a:rPr lang="ru-RU" sz="2400" b="0" dirty="0" smtClean="0">
                <a:solidFill>
                  <a:schemeClr val="tx1"/>
                </a:solidFill>
              </a:rPr>
              <a:t> разговорно-просторечный язык.</a:t>
            </a:r>
          </a:p>
          <a:p>
            <a:pPr>
              <a:buFont typeface="Wingdings" pitchFamily="2" charset="2"/>
              <a:buChar char="Ø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dirty="0" smtClean="0"/>
              <a:t>Сцена из спектакля </a:t>
            </a:r>
            <a:r>
              <a:rPr lang="ru-RU" sz="2000" dirty="0" smtClean="0">
                <a:hlinkClick r:id="rId2" tooltip="Малый театр"/>
              </a:rPr>
              <a:t>Малого театра</a:t>
            </a:r>
            <a:r>
              <a:rPr lang="ru-RU" sz="2000" dirty="0" smtClean="0"/>
              <a:t> «Чайка».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i="1" dirty="0" smtClean="0"/>
              <a:t>Доктор </a:t>
            </a:r>
            <a:r>
              <a:rPr lang="ru-RU" sz="2000" i="1" dirty="0" smtClean="0"/>
              <a:t>Дорн</a:t>
            </a:r>
            <a:r>
              <a:rPr lang="ru-RU" sz="2000" dirty="0" smtClean="0"/>
              <a:t> — </a:t>
            </a:r>
            <a:r>
              <a:rPr lang="ru-RU" sz="2000" dirty="0" smtClean="0">
                <a:hlinkClick r:id="rId3" tooltip="Барышев, Ярослав Павлович"/>
              </a:rPr>
              <a:t>Ярослав </a:t>
            </a:r>
            <a:r>
              <a:rPr lang="ru-RU" sz="2000" dirty="0" err="1" smtClean="0">
                <a:hlinkClick r:id="rId3" tooltip="Барышев, Ярослав Павлович"/>
              </a:rPr>
              <a:t>Барышев</a:t>
            </a:r>
            <a:r>
              <a:rPr lang="ru-RU" sz="2000" dirty="0" smtClean="0"/>
              <a:t>, </a:t>
            </a:r>
            <a:r>
              <a:rPr lang="ru-RU" sz="2000" i="1" dirty="0" err="1" smtClean="0"/>
              <a:t>Аркадина</a:t>
            </a:r>
            <a:r>
              <a:rPr lang="ru-RU" sz="2000" dirty="0" smtClean="0"/>
              <a:t> — </a:t>
            </a:r>
            <a:r>
              <a:rPr lang="ru-RU" sz="2000" dirty="0" smtClean="0">
                <a:hlinkClick r:id="rId4" tooltip="Муравьёва, Ирина Вадимовна"/>
              </a:rPr>
              <a:t>Ирина Муравьёва</a:t>
            </a:r>
            <a:endParaRPr lang="ru-RU" sz="2000" dirty="0"/>
          </a:p>
        </p:txBody>
      </p:sp>
      <p:pic>
        <p:nvPicPr>
          <p:cNvPr id="7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/>
          <a:stretch>
            <a:fillRect/>
          </a:stretch>
        </p:blipFill>
        <p:spPr>
          <a:xfrm>
            <a:off x="428596" y="2143116"/>
            <a:ext cx="3864995" cy="2576663"/>
          </a:xfrm>
        </p:spPr>
      </p:pic>
      <p:pic>
        <p:nvPicPr>
          <p:cNvPr id="8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tretch>
            <a:fillRect/>
          </a:stretch>
        </p:blipFill>
        <p:spPr>
          <a:xfrm>
            <a:off x="4572000" y="2143116"/>
            <a:ext cx="3857652" cy="257176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42853"/>
            <a:ext cx="8001056" cy="28931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 smtClean="0"/>
              <a:t>Во второй половине X</a:t>
            </a:r>
            <a:r>
              <a:rPr lang="en-US" sz="2600" dirty="0" smtClean="0"/>
              <a:t>VIII </a:t>
            </a:r>
            <a:r>
              <a:rPr lang="ru-RU" sz="2600" dirty="0" smtClean="0"/>
              <a:t>века, при наличии подавляющей роли переводной и подражательной драматургии, появляются писатели различных направлений, стремившиеся к изображению отечественных нравов, заботившиеся о создании национально-самобытного репертуара.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3214686"/>
            <a:ext cx="8001056" cy="8925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 smtClean="0"/>
              <a:t>Начало тому положил ведущий писатель классицизма </a:t>
            </a:r>
            <a:r>
              <a:rPr lang="ru-RU" sz="2600" i="1" dirty="0" smtClean="0"/>
              <a:t>А.П. Сумороков</a:t>
            </a:r>
            <a:r>
              <a:rPr lang="ru-RU" sz="2600" dirty="0" smtClean="0"/>
              <a:t>. </a:t>
            </a:r>
            <a:endParaRPr lang="ru-RU" sz="2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357694"/>
            <a:ext cx="8001056" cy="12926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00" dirty="0" smtClean="0"/>
              <a:t>В произведениях некоторых этих писателей обозначались более или менее явные </a:t>
            </a:r>
            <a:r>
              <a:rPr lang="ru-RU" sz="2600" u="sng" dirty="0" smtClean="0"/>
              <a:t>реалистические тенденции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215370" cy="101566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В </a:t>
            </a:r>
            <a:r>
              <a:rPr lang="en-US" sz="2000" dirty="0">
                <a:solidFill>
                  <a:schemeClr val="tx1"/>
                </a:solidFill>
              </a:rPr>
              <a:t>XIX </a:t>
            </a:r>
            <a:r>
              <a:rPr lang="ru-RU" sz="2000" dirty="0">
                <a:solidFill>
                  <a:schemeClr val="tx1"/>
                </a:solidFill>
              </a:rPr>
              <a:t>веке прогрессивная драматургия расширяет объект своих изображений, теснее связывается с жизнью и более убедительно раскрывается как реалистическая.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428736"/>
            <a:ext cx="3786214" cy="45243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В самом начале этого столетия появляются </a:t>
            </a:r>
            <a:r>
              <a:rPr lang="ru-RU" sz="2400" i="1" dirty="0"/>
              <a:t>комедии И.А. Крылова «Модная Лавка» (1806) и «Урок дочкам» (1807). </a:t>
            </a:r>
            <a:endParaRPr lang="ru-RU" sz="2400" i="1" dirty="0" smtClean="0"/>
          </a:p>
          <a:p>
            <a:endParaRPr lang="ru-RU" sz="2400" dirty="0"/>
          </a:p>
          <a:p>
            <a:r>
              <a:rPr lang="ru-RU" sz="2400" dirty="0" smtClean="0"/>
              <a:t>Еще </a:t>
            </a:r>
            <a:r>
              <a:rPr lang="ru-RU" sz="2400" dirty="0"/>
              <a:t>интенсивнее совершается в эту пору становление прогрессивной исторической драматургии.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9124" y="1428736"/>
            <a:ext cx="4214842" cy="53245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/>
              <a:t>При этом все чаще обнаруживается ее внимание к национально-самобытной тематике: </a:t>
            </a:r>
          </a:p>
          <a:p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i="1" dirty="0" smtClean="0"/>
              <a:t>«Ермак – покоритель Сибири» (1803) П.А. </a:t>
            </a:r>
            <a:r>
              <a:rPr lang="ru-RU" sz="2000" i="1" dirty="0" err="1" smtClean="0"/>
              <a:t>Плавильщикова</a:t>
            </a:r>
            <a:endParaRPr lang="ru-RU" sz="2000" i="1" dirty="0" smtClean="0"/>
          </a:p>
          <a:p>
            <a:r>
              <a:rPr lang="ru-RU" sz="2000" i="1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000" i="1" dirty="0" smtClean="0"/>
              <a:t>«Дмитрий Донской» (1807) В.А. Озерова</a:t>
            </a:r>
          </a:p>
          <a:p>
            <a:endParaRPr lang="ru-RU" sz="2000" i="1" dirty="0" smtClean="0"/>
          </a:p>
          <a:p>
            <a:pPr>
              <a:buFont typeface="Wingdings" pitchFamily="2" charset="2"/>
              <a:buChar char="Ø"/>
            </a:pPr>
            <a:r>
              <a:rPr lang="ru-RU" sz="2000" i="1" dirty="0" smtClean="0"/>
              <a:t>«Марфа Посадница, или Покорение Новгорода» (1809) Ф.Ф. Иванова, </a:t>
            </a:r>
          </a:p>
          <a:p>
            <a:endParaRPr lang="ru-RU" sz="2000" i="1" dirty="0" smtClean="0"/>
          </a:p>
          <a:p>
            <a:pPr>
              <a:buFont typeface="Wingdings" pitchFamily="2" charset="2"/>
              <a:buChar char="Ø"/>
            </a:pPr>
            <a:r>
              <a:rPr lang="ru-RU" sz="2000" i="1" dirty="0" smtClean="0"/>
              <a:t>«Борис Годунов» (1825) А.С. Пушкина.</a:t>
            </a:r>
            <a:endParaRPr lang="ru-RU" sz="20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142852"/>
            <a:ext cx="8072494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Среди пьес первой половине </a:t>
            </a:r>
            <a:r>
              <a:rPr lang="en-US" sz="2400" dirty="0"/>
              <a:t>XIX</a:t>
            </a:r>
            <a:r>
              <a:rPr lang="ru-RU" sz="2400" dirty="0"/>
              <a:t> века особенно выделяются такие шедевры реалистической драматургии, как </a:t>
            </a:r>
            <a:r>
              <a:rPr lang="ru-RU" sz="2400" i="1" dirty="0"/>
              <a:t>«Горе от ума» Грибоедова, «Борис Годунов» и «маленькие трагедии» Пушкина, «Ревизор» и «Женитьба» Гоголя.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285992"/>
            <a:ext cx="8501122" cy="4401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Выдающиеся реалистические пьесы </a:t>
            </a:r>
            <a:r>
              <a:rPr lang="ru-RU" sz="2000" i="1" dirty="0"/>
              <a:t>Грибоедова, Пушкина и Гоголя </a:t>
            </a:r>
            <a:r>
              <a:rPr lang="ru-RU" sz="2000" dirty="0"/>
              <a:t>отчетливо намечали </a:t>
            </a:r>
            <a:r>
              <a:rPr lang="ru-RU" sz="2000" u="sng" dirty="0"/>
              <a:t>новаторские тенденции отечественной драматургии. </a:t>
            </a:r>
            <a:endParaRPr lang="ru-RU" sz="2000" u="sng" dirty="0" smtClean="0"/>
          </a:p>
          <a:p>
            <a:r>
              <a:rPr lang="ru-RU" sz="2000" dirty="0" smtClean="0"/>
              <a:t>Они заключались: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/>
              <a:t>в актуально-злободневной социальной </a:t>
            </a:r>
            <a:r>
              <a:rPr lang="ru-RU" sz="2000" dirty="0" smtClean="0"/>
              <a:t>тематике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в </a:t>
            </a:r>
            <a:r>
              <a:rPr lang="ru-RU" sz="2000" dirty="0"/>
              <a:t>ярко выраженном общественном и даже общественно-политическом </a:t>
            </a:r>
            <a:r>
              <a:rPr lang="ru-RU" sz="2000" dirty="0" smtClean="0"/>
              <a:t>пафосе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/>
              <a:t>в отходе от традиционной любовно-бытовой завязки, определяющей все  развитие </a:t>
            </a:r>
            <a:r>
              <a:rPr lang="ru-RU" sz="2000" dirty="0" smtClean="0"/>
              <a:t>действия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в </a:t>
            </a:r>
            <a:r>
              <a:rPr lang="ru-RU" sz="2000" dirty="0"/>
              <a:t>нарушении сюжетно-композиционных канонов комедии и драмы </a:t>
            </a:r>
            <a:r>
              <a:rPr lang="ru-RU" sz="2000" dirty="0" smtClean="0"/>
              <a:t>интриги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в </a:t>
            </a:r>
            <a:r>
              <a:rPr lang="ru-RU" sz="2000" dirty="0"/>
              <a:t>установке на разработку типических и в то же время индивидуальных характеров, тесно связанных с социальной средой.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6286544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Ко времени появления </a:t>
            </a:r>
            <a:r>
              <a:rPr lang="ru-RU" sz="2400" i="1" dirty="0"/>
              <a:t>Островского</a:t>
            </a:r>
            <a:r>
              <a:rPr lang="ru-RU" sz="2400" dirty="0"/>
              <a:t> русская  прогрессивная драматургия уже располагала </a:t>
            </a:r>
            <a:r>
              <a:rPr lang="ru-RU" sz="2400" u="sng" dirty="0"/>
              <a:t>шедеврами мирового уровня</a:t>
            </a:r>
            <a:r>
              <a:rPr lang="ru-RU" sz="2400" dirty="0"/>
              <a:t>. Но эти произведения были еще до крайности малочисленными, а поэтому и не определяли лицо тогдашнего театрального репертуара.   </a:t>
            </a:r>
            <a:endParaRPr lang="ru-RU" sz="24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3500438"/>
            <a:ext cx="6286544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Подавляющее количество произведений, заполнявших театральную сцену, составляли переводы и переделки западноевропейских пьес, а также сценические опыты отечественных писателей охранительного толка. 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429684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Театральный репертуар создавался не стихийно, а под активным воздействием жандармского корпуса и недреманным оком самого </a:t>
            </a:r>
            <a:r>
              <a:rPr lang="ru-RU" sz="2400" i="1" dirty="0"/>
              <a:t>Николая </a:t>
            </a:r>
            <a:r>
              <a:rPr lang="en-US" sz="2400" i="1" dirty="0"/>
              <a:t>I</a:t>
            </a:r>
            <a:r>
              <a:rPr lang="ru-RU" sz="2400" dirty="0"/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000240"/>
            <a:ext cx="5857916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В середине мая 1826 года </a:t>
            </a:r>
            <a:r>
              <a:rPr lang="ru-RU" sz="2400" i="1" dirty="0" smtClean="0"/>
              <a:t>Ф. </a:t>
            </a:r>
            <a:r>
              <a:rPr lang="ru-RU" sz="2400" i="1" dirty="0" err="1" smtClean="0"/>
              <a:t>Булгарин</a:t>
            </a:r>
            <a:r>
              <a:rPr lang="ru-RU" sz="2400" i="1" dirty="0" smtClean="0"/>
              <a:t> </a:t>
            </a:r>
            <a:r>
              <a:rPr lang="ru-RU" sz="2400" dirty="0" smtClean="0"/>
              <a:t>подал дежурному генералу генерального штаба </a:t>
            </a:r>
            <a:r>
              <a:rPr lang="ru-RU" sz="2400" i="1" dirty="0" smtClean="0"/>
              <a:t>А.Н. Потапову </a:t>
            </a:r>
            <a:r>
              <a:rPr lang="ru-RU" sz="2400" dirty="0" smtClean="0"/>
              <a:t>записку </a:t>
            </a:r>
            <a:r>
              <a:rPr lang="ru-RU" sz="2400" i="1" dirty="0" smtClean="0"/>
              <a:t>«О цензуре в России и о книгопечатании вообще». </a:t>
            </a:r>
            <a:endParaRPr lang="ru-RU" sz="24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500570"/>
            <a:ext cx="5857916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И с 1828 года для драматических произведений  была создана </a:t>
            </a:r>
            <a:r>
              <a:rPr lang="ru-RU" sz="2400" u="sng" dirty="0" smtClean="0"/>
              <a:t>специальная цензура</a:t>
            </a:r>
            <a:r>
              <a:rPr lang="ru-RU" sz="2400" dirty="0" smtClean="0"/>
              <a:t>, прославившаяся драконовской строгостью. 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358246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После поражения декабристов в театральном репертуаре на первый план выдвигается водевиль, уже давно утерявший свою социальную остроту и превратившийся в легкую, бездумную, </a:t>
            </a:r>
            <a:r>
              <a:rPr lang="ru-RU" sz="2400" dirty="0" err="1" smtClean="0"/>
              <a:t>остроэффектную</a:t>
            </a:r>
            <a:r>
              <a:rPr lang="ru-RU" sz="2400" dirty="0" smtClean="0"/>
              <a:t> комедию.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214554"/>
            <a:ext cx="7572428" cy="45243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Театральная сцена заполнилась плоскими, наспех сшитыми произведениями, в которых главное место </a:t>
            </a:r>
            <a:r>
              <a:rPr lang="ru-RU" sz="2400" dirty="0" smtClean="0"/>
              <a:t>занимали: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флирт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фарсовые сцены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анекдот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ошибка 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случайность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неожиданность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путаница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/>
              <a:t>переодевание 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/>
              <a:t>прятание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4F4F4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178</TotalTime>
  <Words>1867</Words>
  <Application>Microsoft Office PowerPoint</Application>
  <PresentationFormat>Экран (4:3)</PresentationFormat>
  <Paragraphs>155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Эркер</vt:lpstr>
      <vt:lpstr>Общая характеристика русской драмы XIX века </vt:lpstr>
      <vt:lpstr>Истоки русской прогрессивной драматургии, в русле которой возникло творчество А.Н.Островского и А.П. Чехова, - в народном театре.    Отечественный народный театр располагает широким  репертуаром, состоящим из : </vt:lpstr>
      <vt:lpstr> Народному театру свойственна: </vt:lpstr>
      <vt:lpstr>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Новаторство Островского </vt:lpstr>
      <vt:lpstr>Слайд 14</vt:lpstr>
      <vt:lpstr>Слайд 15</vt:lpstr>
      <vt:lpstr>ТЕАТР ОСТРОВСКОГО </vt:lpstr>
      <vt:lpstr>Слайд 17</vt:lpstr>
      <vt:lpstr>Основные идеи реформы театра: </vt:lpstr>
      <vt:lpstr>Слайд 19</vt:lpstr>
      <vt:lpstr>«Моя задача – служить русскому драматическому искусству. Я – все: и академия, и меценат, и защита».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Сцена из спектакля Малого театра «Чайка».  Доктор Дорн — Ярослав Барышев, Аркадина — Ирина Муравьёва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Общая характеристика русской драмы XIX века </dc:title>
  <dc:creator>SASHA</dc:creator>
  <cp:lastModifiedBy>SASHA</cp:lastModifiedBy>
  <cp:revision>46</cp:revision>
  <dcterms:created xsi:type="dcterms:W3CDTF">2009-11-29T17:56:23Z</dcterms:created>
  <dcterms:modified xsi:type="dcterms:W3CDTF">2009-12-07T23:02:53Z</dcterms:modified>
</cp:coreProperties>
</file>